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5" r:id="rId4"/>
    <p:sldId id="258" r:id="rId5"/>
    <p:sldId id="261" r:id="rId6"/>
    <p:sldId id="269" r:id="rId7"/>
    <p:sldId id="267" r:id="rId8"/>
    <p:sldId id="266" r:id="rId9"/>
    <p:sldId id="272" r:id="rId10"/>
    <p:sldId id="270" r:id="rId11"/>
    <p:sldId id="268" r:id="rId12"/>
    <p:sldId id="271" r:id="rId13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Telegraf" pitchFamily="2" charset="77"/>
      <p:regular r:id="rId19"/>
    </p:embeddedFont>
    <p:embeddedFont>
      <p:font typeface="Telegraf Bold" pitchFamily="2" charset="77"/>
      <p:regular r:id="rId20"/>
      <p:bold r:id="rId21"/>
    </p:embeddedFont>
    <p:embeddedFont>
      <p:font typeface="Telegraf Bold Bold" pitchFamily="2" charset="77"/>
      <p:regular r:id="rId22"/>
      <p:bold r:id="rId23"/>
    </p:embeddedFont>
    <p:embeddedFont>
      <p:font typeface="Telegraf Medium" pitchFamily="2" charset="77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01" autoAdjust="0"/>
  </p:normalViewPr>
  <p:slideViewPr>
    <p:cSldViewPr>
      <p:cViewPr varScale="1">
        <p:scale>
          <a:sx n="66" d="100"/>
          <a:sy n="66" d="100"/>
        </p:scale>
        <p:origin x="98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FFC8D-1A15-E14D-BB9D-D6709FF7FDF0}" type="datetimeFigureOut">
              <a:rPr lang="en-GB" smtClean="0"/>
              <a:t>17/11/2021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91C8BC-BD39-F743-88C9-5649A4E50BE6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844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91C8BC-BD39-F743-88C9-5649A4E50BE6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798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11/15/21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1.jpeg"/><Relationship Id="rId11" Type="http://schemas.openxmlformats.org/officeDocument/2006/relationships/image" Target="../media/image4.pn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6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4800" y="-266700"/>
            <a:ext cx="19011900" cy="3695700"/>
          </a:xfrm>
          <a:prstGeom prst="rect">
            <a:avLst/>
          </a:prstGeom>
          <a:solidFill>
            <a:srgbClr val="172B4E"/>
          </a:solidFill>
        </p:spPr>
      </p:sp>
      <p:grpSp>
        <p:nvGrpSpPr>
          <p:cNvPr id="3" name="Group 3"/>
          <p:cNvGrpSpPr/>
          <p:nvPr/>
        </p:nvGrpSpPr>
        <p:grpSpPr>
          <a:xfrm>
            <a:off x="-1497230" y="1409077"/>
            <a:ext cx="14093462" cy="10287000"/>
            <a:chOff x="0" y="0"/>
            <a:chExt cx="3373780" cy="24625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73780" cy="2462566"/>
            </a:xfrm>
            <a:custGeom>
              <a:avLst/>
              <a:gdLst/>
              <a:ahLst/>
              <a:cxnLst/>
              <a:rect l="l" t="t" r="r" b="b"/>
              <a:pathLst>
                <a:path w="3373780" h="2462566">
                  <a:moveTo>
                    <a:pt x="3249320" y="2462566"/>
                  </a:moveTo>
                  <a:lnTo>
                    <a:pt x="124460" y="2462566"/>
                  </a:lnTo>
                  <a:cubicBezTo>
                    <a:pt x="55880" y="2462566"/>
                    <a:pt x="0" y="2406686"/>
                    <a:pt x="0" y="23381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49320" y="0"/>
                  </a:lnTo>
                  <a:cubicBezTo>
                    <a:pt x="3317900" y="0"/>
                    <a:pt x="3373780" y="55880"/>
                    <a:pt x="3373780" y="124460"/>
                  </a:cubicBezTo>
                  <a:lnTo>
                    <a:pt x="3373780" y="2338106"/>
                  </a:lnTo>
                  <a:cubicBezTo>
                    <a:pt x="3373780" y="2406686"/>
                    <a:pt x="3317900" y="2462566"/>
                    <a:pt x="3249320" y="2462566"/>
                  </a:cubicBezTo>
                  <a:close/>
                </a:path>
              </a:pathLst>
            </a:custGeom>
            <a:solidFill>
              <a:srgbClr val="2BCD8A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1665322" y="2352929"/>
            <a:ext cx="5385637" cy="10944960"/>
            <a:chOff x="0" y="0"/>
            <a:chExt cx="5001260" cy="101638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000993" cy="10163632"/>
            </a:xfrm>
            <a:custGeom>
              <a:avLst/>
              <a:gdLst/>
              <a:ahLst/>
              <a:cxnLst/>
              <a:rect l="l" t="t" r="r" b="b"/>
              <a:pathLst>
                <a:path w="5000993" h="10163632">
                  <a:moveTo>
                    <a:pt x="0" y="0"/>
                  </a:moveTo>
                  <a:lnTo>
                    <a:pt x="5000993" y="0"/>
                  </a:lnTo>
                  <a:lnTo>
                    <a:pt x="5000993" y="10163632"/>
                  </a:lnTo>
                  <a:lnTo>
                    <a:pt x="0" y="10163632"/>
                  </a:lnTo>
                  <a:close/>
                </a:path>
              </a:pathLst>
            </a:custGeom>
            <a:blipFill>
              <a:blip r:embed="rId4"/>
              <a:stretch>
                <a:fillRect l="-45" r="-45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38760" y="288798"/>
              <a:ext cx="4330776" cy="9398000"/>
            </a:xfrm>
            <a:custGeom>
              <a:avLst/>
              <a:gdLst/>
              <a:ahLst/>
              <a:cxnLst/>
              <a:rect l="l" t="t" r="r" b="b"/>
              <a:pathLst>
                <a:path w="4330776" h="9398000">
                  <a:moveTo>
                    <a:pt x="3894366" y="9398000"/>
                  </a:moveTo>
                  <a:lnTo>
                    <a:pt x="436410" y="9398000"/>
                  </a:lnTo>
                  <a:cubicBezTo>
                    <a:pt x="195389" y="9398000"/>
                    <a:pt x="0" y="9202610"/>
                    <a:pt x="0" y="8961590"/>
                  </a:cubicBezTo>
                  <a:lnTo>
                    <a:pt x="0" y="436410"/>
                  </a:lnTo>
                  <a:cubicBezTo>
                    <a:pt x="0" y="195390"/>
                    <a:pt x="195389" y="0"/>
                    <a:pt x="436410" y="0"/>
                  </a:cubicBezTo>
                  <a:lnTo>
                    <a:pt x="861580" y="0"/>
                  </a:lnTo>
                  <a:cubicBezTo>
                    <a:pt x="902373" y="0"/>
                    <a:pt x="935444" y="33071"/>
                    <a:pt x="935444" y="73863"/>
                  </a:cubicBezTo>
                  <a:lnTo>
                    <a:pt x="935444" y="73863"/>
                  </a:lnTo>
                  <a:cubicBezTo>
                    <a:pt x="935444" y="225019"/>
                    <a:pt x="1057745" y="347688"/>
                    <a:pt x="1208913" y="348120"/>
                  </a:cubicBezTo>
                  <a:lnTo>
                    <a:pt x="3105874" y="353619"/>
                  </a:lnTo>
                  <a:cubicBezTo>
                    <a:pt x="3257651" y="354063"/>
                    <a:pt x="3380930" y="231140"/>
                    <a:pt x="3380930" y="79362"/>
                  </a:cubicBezTo>
                  <a:lnTo>
                    <a:pt x="3380930" y="73863"/>
                  </a:lnTo>
                  <a:cubicBezTo>
                    <a:pt x="3380930" y="33071"/>
                    <a:pt x="3414001" y="0"/>
                    <a:pt x="3454794" y="0"/>
                  </a:cubicBezTo>
                  <a:lnTo>
                    <a:pt x="3894366" y="0"/>
                  </a:lnTo>
                  <a:cubicBezTo>
                    <a:pt x="4135387" y="0"/>
                    <a:pt x="4330776" y="195390"/>
                    <a:pt x="4330776" y="436410"/>
                  </a:cubicBezTo>
                  <a:lnTo>
                    <a:pt x="4330776" y="8961603"/>
                  </a:lnTo>
                  <a:cubicBezTo>
                    <a:pt x="4330776" y="9202610"/>
                    <a:pt x="4135387" y="9398000"/>
                    <a:pt x="3894366" y="9398000"/>
                  </a:cubicBezTo>
                  <a:close/>
                </a:path>
              </a:pathLst>
            </a:custGeom>
            <a:blipFill>
              <a:blip r:embed="rId5"/>
              <a:stretch>
                <a:fillRect l="-91831" t="3072" r="-133676" b="-3072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30157" y="-459101"/>
            <a:ext cx="3976943" cy="281203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74211" y="1982406"/>
            <a:ext cx="9142583" cy="5147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000"/>
              </a:lnSpc>
            </a:pPr>
            <a:r>
              <a:rPr lang="en-US" sz="10000" dirty="0">
                <a:solidFill>
                  <a:srgbClr val="191919"/>
                </a:solidFill>
                <a:latin typeface="Telegraf Bold Bold"/>
              </a:rPr>
              <a:t>Careers in Sport and Exercise Science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74210" y="7572900"/>
            <a:ext cx="9774789" cy="855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 spc="30" dirty="0">
                <a:solidFill>
                  <a:srgbClr val="191919"/>
                </a:solidFill>
                <a:latin typeface="Telegraf"/>
              </a:rPr>
              <a:t>Professor Martin I. Jones</a:t>
            </a:r>
          </a:p>
          <a:p>
            <a:pPr>
              <a:lnSpc>
                <a:spcPts val="3600"/>
              </a:lnSpc>
            </a:pPr>
            <a:r>
              <a:rPr lang="en-US" sz="1400" spc="30" dirty="0">
                <a:solidFill>
                  <a:srgbClr val="191919"/>
                </a:solidFill>
                <a:latin typeface="Telegraf"/>
              </a:rPr>
              <a:t>BSc PGCHE MSc PhD CPsychol CSci AFBPsS SFHEA </a:t>
            </a:r>
          </a:p>
        </p:txBody>
      </p:sp>
      <p:sp>
        <p:nvSpPr>
          <p:cNvPr id="11" name="TextBox 11"/>
          <p:cNvSpPr txBox="1"/>
          <p:nvPr/>
        </p:nvSpPr>
        <p:spPr>
          <a:xfrm rot="5400000">
            <a:off x="14915010" y="6727190"/>
            <a:ext cx="5215177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80"/>
              </a:lnSpc>
              <a:spcBef>
                <a:spcPct val="0"/>
              </a:spcBef>
            </a:pPr>
            <a:r>
              <a:rPr lang="en-US" sz="1400" spc="140" dirty="0">
                <a:solidFill>
                  <a:srgbClr val="191919"/>
                </a:solidFill>
                <a:latin typeface="Telegraf Medium"/>
              </a:rPr>
              <a:t>WWW.CAREERS-IN-SPORT.CO.UK</a:t>
            </a:r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9246B45-93A7-734A-B79E-55BD1FE7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16"/>
    </mc:Choice>
    <mc:Fallback>
      <p:transition spd="slow" advTm="6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19927" r="19927"/>
          <a:stretch>
            <a:fillRect/>
          </a:stretch>
        </p:blipFill>
        <p:spPr>
          <a:xfrm>
            <a:off x="0" y="0"/>
            <a:ext cx="927774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432330" y="1066800"/>
            <a:ext cx="5875771" cy="72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0"/>
              </a:lnSpc>
              <a:spcBef>
                <a:spcPct val="0"/>
              </a:spcBef>
            </a:pPr>
            <a:r>
              <a:rPr lang="en-US" sz="5600" dirty="0">
                <a:solidFill>
                  <a:srgbClr val="191919"/>
                </a:solidFill>
                <a:latin typeface="Telegraf"/>
              </a:rPr>
              <a:t>Ways of working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8715258" y="4235625"/>
            <a:ext cx="1124970" cy="1104848"/>
            <a:chOff x="0" y="0"/>
            <a:chExt cx="672428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2BCD8A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715258" y="6155637"/>
            <a:ext cx="1124970" cy="1104848"/>
            <a:chOff x="0" y="0"/>
            <a:chExt cx="672428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2BCD8A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8715258" y="8075648"/>
            <a:ext cx="1124970" cy="1104848"/>
            <a:chOff x="0" y="0"/>
            <a:chExt cx="672428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2BCD8A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04281" y="4577235"/>
            <a:ext cx="546923" cy="42162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04281" y="6497246"/>
            <a:ext cx="546923" cy="4216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004281" y="8417258"/>
            <a:ext cx="546923" cy="42162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0432330" y="4177543"/>
            <a:ext cx="6826970" cy="1587800"/>
            <a:chOff x="0" y="-38100"/>
            <a:chExt cx="9102626" cy="2117067"/>
          </a:xfrm>
        </p:grpSpPr>
        <p:sp>
          <p:nvSpPr>
            <p:cNvPr id="14" name="TextBox 14"/>
            <p:cNvSpPr txBox="1"/>
            <p:nvPr/>
          </p:nvSpPr>
          <p:spPr>
            <a:xfrm>
              <a:off x="0" y="620532"/>
              <a:ext cx="9102626" cy="14584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GB" sz="2100" dirty="0">
                  <a:solidFill>
                    <a:srgbClr val="191919"/>
                  </a:solidFill>
                  <a:latin typeface="Telegraf"/>
                </a:rPr>
                <a:t>Professional</a:t>
              </a:r>
              <a:r>
                <a:rPr lang="en-US" sz="2100" dirty="0">
                  <a:solidFill>
                    <a:srgbClr val="191919"/>
                  </a:solidFill>
                  <a:latin typeface="Telegraf"/>
                </a:rPr>
                <a:t> teams</a:t>
              </a:r>
            </a:p>
            <a:p>
              <a:pPr>
                <a:lnSpc>
                  <a:spcPts val="2940"/>
                </a:lnSpc>
              </a:pPr>
              <a:r>
                <a:rPr lang="en-US" sz="2100" dirty="0">
                  <a:solidFill>
                    <a:srgbClr val="191919"/>
                  </a:solidFill>
                  <a:latin typeface="Telegraf"/>
                </a:rPr>
                <a:t>Government departments</a:t>
              </a:r>
            </a:p>
            <a:p>
              <a:pPr>
                <a:lnSpc>
                  <a:spcPts val="2940"/>
                </a:lnSpc>
              </a:pPr>
              <a:r>
                <a:rPr lang="en-US" sz="2100" dirty="0">
                  <a:solidFill>
                    <a:srgbClr val="191919"/>
                  </a:solidFill>
                  <a:latin typeface="Telegraf"/>
                </a:rPr>
                <a:t>Schools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9102626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600" dirty="0">
                  <a:solidFill>
                    <a:srgbClr val="191919"/>
                  </a:solidFill>
                  <a:latin typeface="Telegraf Bold"/>
                </a:rPr>
                <a:t>Professional </a:t>
              </a:r>
              <a:r>
                <a:rPr lang="en-GB" sz="2600" dirty="0">
                  <a:solidFill>
                    <a:srgbClr val="191919"/>
                  </a:solidFill>
                  <a:latin typeface="Telegraf Bold"/>
                </a:rPr>
                <a:t>organisations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432330" y="6097554"/>
            <a:ext cx="6826970" cy="1215903"/>
            <a:chOff x="0" y="-38100"/>
            <a:chExt cx="9102626" cy="1621204"/>
          </a:xfrm>
        </p:grpSpPr>
        <p:sp>
          <p:nvSpPr>
            <p:cNvPr id="17" name="TextBox 17"/>
            <p:cNvSpPr txBox="1"/>
            <p:nvPr/>
          </p:nvSpPr>
          <p:spPr>
            <a:xfrm>
              <a:off x="0" y="620532"/>
              <a:ext cx="9102626" cy="962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dirty="0">
                  <a:solidFill>
                    <a:srgbClr val="191919"/>
                  </a:solidFill>
                  <a:latin typeface="Telegraf"/>
                </a:rPr>
                <a:t>Working as your own boss</a:t>
              </a:r>
            </a:p>
            <a:p>
              <a:pPr>
                <a:lnSpc>
                  <a:spcPts val="2940"/>
                </a:lnSpc>
              </a:pPr>
              <a:r>
                <a:rPr lang="en-US" sz="2100" dirty="0">
                  <a:solidFill>
                    <a:srgbClr val="191919"/>
                  </a:solidFill>
                  <a:latin typeface="Telegraf"/>
                </a:rPr>
                <a:t>Consult with coaches, teams, athletes, parents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9102626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600" dirty="0">
                  <a:solidFill>
                    <a:srgbClr val="191919"/>
                  </a:solidFill>
                  <a:latin typeface="Telegraf Bold"/>
                </a:rPr>
                <a:t>Sole trader / consultant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432330" y="8017566"/>
            <a:ext cx="6826970" cy="1215903"/>
            <a:chOff x="0" y="-38100"/>
            <a:chExt cx="9102626" cy="1621204"/>
          </a:xfrm>
        </p:grpSpPr>
        <p:sp>
          <p:nvSpPr>
            <p:cNvPr id="20" name="TextBox 20"/>
            <p:cNvSpPr txBox="1"/>
            <p:nvPr/>
          </p:nvSpPr>
          <p:spPr>
            <a:xfrm>
              <a:off x="0" y="620532"/>
              <a:ext cx="9102626" cy="962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dirty="0">
                  <a:solidFill>
                    <a:srgbClr val="191919"/>
                  </a:solidFill>
                  <a:latin typeface="Telegraf"/>
                </a:rPr>
                <a:t>Combine working for an </a:t>
              </a:r>
              <a:r>
                <a:rPr lang="en-GB" sz="2100" dirty="0">
                  <a:solidFill>
                    <a:srgbClr val="191919"/>
                  </a:solidFill>
                  <a:latin typeface="Telegraf"/>
                </a:rPr>
                <a:t>organisation</a:t>
              </a:r>
              <a:r>
                <a:rPr lang="en-US" sz="2100" dirty="0">
                  <a:solidFill>
                    <a:srgbClr val="191919"/>
                  </a:solidFill>
                  <a:latin typeface="Telegraf"/>
                </a:rPr>
                <a:t> and working for yourself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9102626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600" dirty="0">
                  <a:solidFill>
                    <a:srgbClr val="191919"/>
                  </a:solidFill>
                  <a:latin typeface="Telegraf Bold"/>
                </a:rPr>
                <a:t>A mixture</a:t>
              </a:r>
            </a:p>
          </p:txBody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730157" y="-459101"/>
            <a:ext cx="3976943" cy="2812030"/>
          </a:xfrm>
          <a:prstGeom prst="rect">
            <a:avLst/>
          </a:prstGeom>
        </p:spPr>
      </p:pic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036CCC37-3890-1A46-B967-3C149130D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57"/>
    </mc:Choice>
    <mc:Fallback>
      <p:transition spd="slow" advTm="83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470246" y="3723566"/>
            <a:ext cx="4726668" cy="7090001"/>
            <a:chOff x="0" y="0"/>
            <a:chExt cx="6350000" cy="952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62500" r="-62500"/>
              </a:stretch>
            </a:blip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5512449" y="7820879"/>
            <a:ext cx="3796161" cy="5694241"/>
            <a:chOff x="0" y="0"/>
            <a:chExt cx="6350000" cy="9525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39741" t="-16299" r="-12160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9652525" y="-469096"/>
            <a:ext cx="4293073" cy="6439609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6"/>
              <a:stretch>
                <a:fillRect l="-62359" r="-62359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284281" y="4256966"/>
            <a:ext cx="4293073" cy="6439609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7"/>
              <a:stretch>
                <a:fillRect l="-15" r="-15"/>
              </a:stretch>
            </a:blip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652525" y="6346352"/>
            <a:ext cx="4293073" cy="4293073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8"/>
              <a:stretch>
                <a:fillRect l="-10" r="-10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5512449" y="3723566"/>
            <a:ext cx="3796161" cy="3796161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9"/>
              <a:stretch>
                <a:fillRect l="-41656" r="-4165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284281" y="-291758"/>
            <a:ext cx="4262789" cy="4262789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cubicBezTo>
                    <a:pt x="6350000" y="394970"/>
                    <a:pt x="6350000" y="39497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5955030" y="6351270"/>
                  </a:ln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ubicBezTo>
                    <a:pt x="0" y="5955030"/>
                    <a:pt x="0" y="5955030"/>
                    <a:pt x="0" y="5955030"/>
                  </a:cubicBezTo>
                  <a:close/>
                </a:path>
              </a:pathLst>
            </a:custGeom>
            <a:blipFill>
              <a:blip r:embed="rId10"/>
              <a:stretch>
                <a:fillRect l="-30016" r="-30016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70246" y="488226"/>
            <a:ext cx="8838363" cy="2854677"/>
            <a:chOff x="0" y="0"/>
            <a:chExt cx="3331360" cy="10759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31361" cy="1075986"/>
            </a:xfrm>
            <a:custGeom>
              <a:avLst/>
              <a:gdLst/>
              <a:ahLst/>
              <a:cxnLst/>
              <a:rect l="l" t="t" r="r" b="b"/>
              <a:pathLst>
                <a:path w="3331361" h="1075986">
                  <a:moveTo>
                    <a:pt x="3206900" y="1075986"/>
                  </a:moveTo>
                  <a:lnTo>
                    <a:pt x="124460" y="1075986"/>
                  </a:lnTo>
                  <a:cubicBezTo>
                    <a:pt x="55880" y="1075986"/>
                    <a:pt x="0" y="1020106"/>
                    <a:pt x="0" y="9515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6901" y="0"/>
                  </a:lnTo>
                  <a:cubicBezTo>
                    <a:pt x="3275481" y="0"/>
                    <a:pt x="3331361" y="55880"/>
                    <a:pt x="3331361" y="124460"/>
                  </a:cubicBezTo>
                  <a:lnTo>
                    <a:pt x="3331361" y="951526"/>
                  </a:lnTo>
                  <a:cubicBezTo>
                    <a:pt x="3331361" y="1020106"/>
                    <a:pt x="3275481" y="1075986"/>
                    <a:pt x="3206901" y="1075986"/>
                  </a:cubicBezTo>
                  <a:close/>
                </a:path>
              </a:pathLst>
            </a:custGeom>
            <a:solidFill>
              <a:srgbClr val="2BCD8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028700" y="742337"/>
            <a:ext cx="7886489" cy="1261728"/>
            <a:chOff x="0" y="-47625"/>
            <a:chExt cx="10515319" cy="1682304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47625"/>
              <a:ext cx="10515319" cy="67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dirty="0">
                  <a:solidFill>
                    <a:srgbClr val="191919"/>
                  </a:solidFill>
                  <a:latin typeface="Telegraf Bold"/>
                </a:rPr>
                <a:t>The Future?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1167970"/>
              <a:ext cx="10515319" cy="466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191919"/>
                  </a:solidFill>
                  <a:latin typeface="Telegraf"/>
                </a:rPr>
                <a:t>Where might sport and exercise go in the next 25 years?</a:t>
              </a:r>
            </a:p>
          </p:txBody>
        </p:sp>
      </p:grpSp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9AFF138C-0A0A-4D42-9E3A-5B9A03075C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516"/>
    </mc:Choice>
    <mc:Fallback>
      <p:transition spd="slow" advTm="82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57200" y="1038912"/>
            <a:ext cx="15661913" cy="10287000"/>
          </a:xfrm>
          <a:custGeom>
            <a:avLst/>
            <a:gdLst/>
            <a:ahLst/>
            <a:cxnLst/>
            <a:rect l="l" t="t" r="r" b="b"/>
            <a:pathLst>
              <a:path w="3749246" h="2462566">
                <a:moveTo>
                  <a:pt x="3624786" y="2462566"/>
                </a:moveTo>
                <a:lnTo>
                  <a:pt x="124460" y="2462566"/>
                </a:lnTo>
                <a:cubicBezTo>
                  <a:pt x="55880" y="2462566"/>
                  <a:pt x="0" y="2406686"/>
                  <a:pt x="0" y="2338106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3624786" y="0"/>
                </a:lnTo>
                <a:cubicBezTo>
                  <a:pt x="3693366" y="0"/>
                  <a:pt x="3749246" y="55880"/>
                  <a:pt x="3749246" y="124460"/>
                </a:cubicBezTo>
                <a:lnTo>
                  <a:pt x="3749246" y="2338106"/>
                </a:lnTo>
                <a:cubicBezTo>
                  <a:pt x="3749246" y="2406686"/>
                  <a:pt x="3693366" y="2462566"/>
                  <a:pt x="3624786" y="2462566"/>
                </a:cubicBezTo>
                <a:close/>
              </a:path>
            </a:pathLst>
          </a:custGeom>
          <a:solidFill>
            <a:srgbClr val="2BCD8A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5" name="Freeform 5"/>
          <p:cNvSpPr/>
          <p:nvPr/>
        </p:nvSpPr>
        <p:spPr>
          <a:xfrm>
            <a:off x="11471865" y="2467762"/>
            <a:ext cx="5385349" cy="10944768"/>
          </a:xfrm>
          <a:custGeom>
            <a:avLst/>
            <a:gdLst/>
            <a:ahLst/>
            <a:cxnLst/>
            <a:rect l="l" t="t" r="r" b="b"/>
            <a:pathLst>
              <a:path w="5000993" h="10163632">
                <a:moveTo>
                  <a:pt x="0" y="0"/>
                </a:moveTo>
                <a:lnTo>
                  <a:pt x="5000993" y="0"/>
                </a:lnTo>
                <a:lnTo>
                  <a:pt x="5000993" y="10163632"/>
                </a:lnTo>
                <a:lnTo>
                  <a:pt x="0" y="10163632"/>
                </a:lnTo>
                <a:close/>
              </a:path>
            </a:pathLst>
          </a:custGeom>
          <a:blipFill>
            <a:blip r:embed="rId4"/>
            <a:stretch>
              <a:fillRect l="-45" r="-4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32728" y="2912343"/>
            <a:ext cx="4663622" cy="10120293"/>
          </a:xfrm>
          <a:custGeom>
            <a:avLst/>
            <a:gdLst/>
            <a:ahLst/>
            <a:cxnLst/>
            <a:rect l="l" t="t" r="r" b="b"/>
            <a:pathLst>
              <a:path w="4330776" h="9398000">
                <a:moveTo>
                  <a:pt x="3894366" y="9398000"/>
                </a:moveTo>
                <a:lnTo>
                  <a:pt x="436410" y="9398000"/>
                </a:lnTo>
                <a:cubicBezTo>
                  <a:pt x="195389" y="9398000"/>
                  <a:pt x="0" y="9202610"/>
                  <a:pt x="0" y="8961590"/>
                </a:cubicBezTo>
                <a:lnTo>
                  <a:pt x="0" y="436410"/>
                </a:lnTo>
                <a:cubicBezTo>
                  <a:pt x="0" y="195390"/>
                  <a:pt x="195389" y="0"/>
                  <a:pt x="436410" y="0"/>
                </a:cubicBezTo>
                <a:lnTo>
                  <a:pt x="861580" y="0"/>
                </a:lnTo>
                <a:cubicBezTo>
                  <a:pt x="902373" y="0"/>
                  <a:pt x="935444" y="33071"/>
                  <a:pt x="935444" y="73863"/>
                </a:cubicBezTo>
                <a:lnTo>
                  <a:pt x="935444" y="73863"/>
                </a:lnTo>
                <a:cubicBezTo>
                  <a:pt x="935444" y="225019"/>
                  <a:pt x="1057745" y="347688"/>
                  <a:pt x="1208913" y="348120"/>
                </a:cubicBezTo>
                <a:lnTo>
                  <a:pt x="3105874" y="353619"/>
                </a:lnTo>
                <a:cubicBezTo>
                  <a:pt x="3257651" y="354063"/>
                  <a:pt x="3380930" y="231140"/>
                  <a:pt x="3380930" y="79362"/>
                </a:cubicBezTo>
                <a:lnTo>
                  <a:pt x="3380930" y="73863"/>
                </a:lnTo>
                <a:cubicBezTo>
                  <a:pt x="3380930" y="33071"/>
                  <a:pt x="3414001" y="0"/>
                  <a:pt x="3454794" y="0"/>
                </a:cubicBezTo>
                <a:lnTo>
                  <a:pt x="3894366" y="0"/>
                </a:lnTo>
                <a:cubicBezTo>
                  <a:pt x="4135387" y="0"/>
                  <a:pt x="4330776" y="195390"/>
                  <a:pt x="4330776" y="436410"/>
                </a:cubicBezTo>
                <a:lnTo>
                  <a:pt x="4330776" y="8961603"/>
                </a:lnTo>
                <a:cubicBezTo>
                  <a:pt x="4330776" y="9202610"/>
                  <a:pt x="4135387" y="9398000"/>
                  <a:pt x="3894366" y="9398000"/>
                </a:cubicBezTo>
                <a:close/>
              </a:path>
            </a:pathLst>
          </a:custGeom>
          <a:blipFill>
            <a:blip r:embed="rId5"/>
            <a:stretch>
              <a:fillRect l="-34133" t="3072" r="-49777" b="-3072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28700" y="2505862"/>
            <a:ext cx="10283557" cy="812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0"/>
              </a:lnSpc>
              <a:spcBef>
                <a:spcPct val="0"/>
              </a:spcBef>
            </a:pPr>
            <a:r>
              <a:rPr lang="en-US" sz="5600" dirty="0">
                <a:solidFill>
                  <a:srgbClr val="191919"/>
                </a:solidFill>
                <a:latin typeface="Telegraf"/>
              </a:rPr>
              <a:t>www.careers-in-sport.co.uk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4717003"/>
            <a:ext cx="7931128" cy="2930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0"/>
              </a:lnSpc>
              <a:spcBef>
                <a:spcPct val="0"/>
              </a:spcBef>
            </a:pPr>
            <a:r>
              <a:rPr lang="en-US" sz="9600" dirty="0">
                <a:solidFill>
                  <a:srgbClr val="191919"/>
                </a:solidFill>
                <a:latin typeface="Telegraf Bold"/>
              </a:rPr>
              <a:t>Thank You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3822" y="6424452"/>
            <a:ext cx="7931128" cy="1005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endParaRPr lang="en-US" sz="2100" spc="42" dirty="0">
              <a:solidFill>
                <a:srgbClr val="191919"/>
              </a:solidFill>
              <a:latin typeface="Telegraf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30157" y="-459101"/>
            <a:ext cx="3976943" cy="28120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4BE2837-8C2D-2B4E-9D7F-C9E82182875B}"/>
              </a:ext>
            </a:extLst>
          </p:cNvPr>
          <p:cNvSpPr txBox="1"/>
          <p:nvPr/>
        </p:nvSpPr>
        <p:spPr>
          <a:xfrm>
            <a:off x="1028700" y="8286927"/>
            <a:ext cx="9590048" cy="96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</a:pPr>
            <a:r>
              <a:rPr lang="en-US" sz="4000" spc="30" dirty="0">
                <a:solidFill>
                  <a:srgbClr val="191919"/>
                </a:solidFill>
                <a:latin typeface="Telegraf"/>
              </a:rPr>
              <a:t>Professor Martin I. Jones</a:t>
            </a:r>
          </a:p>
          <a:p>
            <a:pPr>
              <a:lnSpc>
                <a:spcPts val="3600"/>
              </a:lnSpc>
            </a:pPr>
            <a:r>
              <a:rPr lang="en-US" sz="1800" spc="30" dirty="0">
                <a:solidFill>
                  <a:srgbClr val="191919"/>
                </a:solidFill>
                <a:latin typeface="Telegraf"/>
              </a:rPr>
              <a:t>BSc PGCHE MSc PhD CPsychol CSci AFBPsS SFHEA </a:t>
            </a:r>
          </a:p>
        </p:txBody>
      </p:sp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DDC90A7D-E7D5-A848-9BF0-17BF291DF7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55"/>
    </mc:Choice>
    <mc:Fallback>
      <p:transition spd="slow" advTm="19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34932" r="34932"/>
          <a:stretch>
            <a:fillRect/>
          </a:stretch>
        </p:blipFill>
        <p:spPr>
          <a:xfrm>
            <a:off x="10492058" y="-86517"/>
            <a:ext cx="7795942" cy="10584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426355" y="2464951"/>
            <a:ext cx="6162906" cy="5329854"/>
            <a:chOff x="0" y="0"/>
            <a:chExt cx="1482855" cy="12824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2856" cy="1282415"/>
            </a:xfrm>
            <a:custGeom>
              <a:avLst/>
              <a:gdLst/>
              <a:ahLst/>
              <a:cxnLst/>
              <a:rect l="l" t="t" r="r" b="b"/>
              <a:pathLst>
                <a:path w="1482856" h="1282415">
                  <a:moveTo>
                    <a:pt x="1358395" y="1282415"/>
                  </a:moveTo>
                  <a:lnTo>
                    <a:pt x="124460" y="1282415"/>
                  </a:lnTo>
                  <a:cubicBezTo>
                    <a:pt x="55880" y="1282415"/>
                    <a:pt x="0" y="1226535"/>
                    <a:pt x="0" y="11579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58395" y="0"/>
                  </a:lnTo>
                  <a:cubicBezTo>
                    <a:pt x="1426975" y="0"/>
                    <a:pt x="1482856" y="55880"/>
                    <a:pt x="1482856" y="124460"/>
                  </a:cubicBezTo>
                  <a:lnTo>
                    <a:pt x="1482856" y="1157955"/>
                  </a:lnTo>
                  <a:cubicBezTo>
                    <a:pt x="1482856" y="1226535"/>
                    <a:pt x="1426975" y="1282415"/>
                    <a:pt x="1358395" y="1282415"/>
                  </a:cubicBezTo>
                  <a:close/>
                </a:path>
              </a:pathLst>
            </a:custGeom>
            <a:solidFill>
              <a:srgbClr val="2BCD8A"/>
            </a:solidFill>
          </p:spPr>
          <p:txBody>
            <a:bodyPr/>
            <a:lstStyle/>
            <a:p>
              <a:endParaRPr lang="en-GB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652019"/>
            <a:ext cx="5490803" cy="370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</a:pPr>
            <a:r>
              <a:rPr lang="en-US" sz="7200" dirty="0">
                <a:solidFill>
                  <a:srgbClr val="FFFFFF"/>
                </a:solidFill>
                <a:latin typeface="Telegraf Bold Bold"/>
              </a:rPr>
              <a:t>What is sport and exercise science?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984295" y="3107845"/>
            <a:ext cx="4989505" cy="3674357"/>
            <a:chOff x="-34693" y="-47625"/>
            <a:chExt cx="6652673" cy="4899145"/>
          </a:xfrm>
        </p:grpSpPr>
        <p:sp>
          <p:nvSpPr>
            <p:cNvPr id="7" name="TextBox 7"/>
            <p:cNvSpPr txBox="1"/>
            <p:nvPr/>
          </p:nvSpPr>
          <p:spPr>
            <a:xfrm>
              <a:off x="0" y="-47625"/>
              <a:ext cx="6617980" cy="67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dirty="0">
                  <a:solidFill>
                    <a:srgbClr val="191919"/>
                  </a:solidFill>
                  <a:latin typeface="Telegraf Bold"/>
                </a:rPr>
                <a:t>Science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34693" y="819046"/>
              <a:ext cx="6617980" cy="40324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259080" lvl="1">
                <a:lnSpc>
                  <a:spcPts val="3359"/>
                </a:lnSpc>
              </a:pPr>
              <a:r>
                <a:rPr lang="en-US" sz="2400" spc="48" dirty="0">
                  <a:solidFill>
                    <a:srgbClr val="191919"/>
                  </a:solidFill>
                  <a:latin typeface="Telegraf"/>
                </a:rPr>
                <a:t>Systematic study of the structure and behavior of sport and exercise through observation and experiment.</a:t>
              </a:r>
            </a:p>
            <a:p>
              <a:pPr marL="259080" lvl="1">
                <a:lnSpc>
                  <a:spcPts val="3359"/>
                </a:lnSpc>
              </a:pPr>
              <a:endParaRPr lang="en-US" sz="2400" spc="48" dirty="0">
                <a:solidFill>
                  <a:srgbClr val="191919"/>
                </a:solidFill>
                <a:latin typeface="Telegraf"/>
              </a:endParaRPr>
            </a:p>
            <a:p>
              <a:pPr marL="259080" lvl="1">
                <a:lnSpc>
                  <a:spcPts val="3359"/>
                </a:lnSpc>
              </a:pPr>
              <a:r>
                <a:rPr lang="en-US" sz="2400" b="1" u="sng" spc="48" dirty="0">
                  <a:solidFill>
                    <a:srgbClr val="191919"/>
                  </a:solidFill>
                  <a:latin typeface="Telegraf"/>
                </a:rPr>
                <a:t>Human </a:t>
              </a:r>
              <a:r>
                <a:rPr lang="en-GB" sz="2400" b="1" u="sng" spc="48" dirty="0">
                  <a:solidFill>
                    <a:srgbClr val="191919"/>
                  </a:solidFill>
                  <a:latin typeface="Telegraf"/>
                </a:rPr>
                <a:t>focussed </a:t>
              </a:r>
              <a:r>
                <a:rPr lang="en-GB" sz="2400" spc="48" dirty="0">
                  <a:solidFill>
                    <a:srgbClr val="191919"/>
                  </a:solidFill>
                  <a:latin typeface="Telegraf"/>
                </a:rPr>
                <a:t>with some focus on sports technologies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65380" y="9437410"/>
            <a:ext cx="5215177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80"/>
              </a:lnSpc>
              <a:spcBef>
                <a:spcPct val="0"/>
              </a:spcBef>
            </a:pPr>
            <a:r>
              <a:rPr lang="en-US" sz="1400" spc="140" dirty="0">
                <a:solidFill>
                  <a:srgbClr val="FFFFFF"/>
                </a:solidFill>
                <a:latin typeface="Telegraf Medium"/>
              </a:rPr>
              <a:t>WWW.CAREERS-IN-SPORT.CO.UK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295815"/>
            <a:ext cx="3976943" cy="281203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2A660BFB-DEDE-3C46-9B70-35C32F8166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992"/>
    </mc:Choice>
    <mc:Fallback>
      <p:transition spd="slow" advTm="111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03755"/>
            <a:ext cx="12848453" cy="72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600"/>
              </a:lnSpc>
            </a:pPr>
            <a:r>
              <a:rPr lang="en-US" sz="5600" dirty="0">
                <a:solidFill>
                  <a:srgbClr val="191919"/>
                </a:solidFill>
                <a:latin typeface="Telegraf"/>
              </a:rPr>
              <a:t>Sport and Exercise Sciences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28700" y="6833442"/>
            <a:ext cx="5074541" cy="2424858"/>
            <a:chOff x="0" y="0"/>
            <a:chExt cx="2993618" cy="143049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618" cy="1430494"/>
            </a:xfrm>
            <a:custGeom>
              <a:avLst/>
              <a:gdLst/>
              <a:ahLst/>
              <a:cxnLst/>
              <a:rect l="l" t="t" r="r" b="b"/>
              <a:pathLst>
                <a:path w="2993618" h="1430494">
                  <a:moveTo>
                    <a:pt x="2869158" y="1430494"/>
                  </a:moveTo>
                  <a:lnTo>
                    <a:pt x="124460" y="1430494"/>
                  </a:lnTo>
                  <a:cubicBezTo>
                    <a:pt x="55880" y="1430494"/>
                    <a:pt x="0" y="1374614"/>
                    <a:pt x="0" y="13060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306034"/>
                  </a:lnTo>
                  <a:cubicBezTo>
                    <a:pt x="2993618" y="1374614"/>
                    <a:pt x="2937739" y="1430494"/>
                    <a:pt x="2869158" y="1430494"/>
                  </a:cubicBezTo>
                  <a:close/>
                </a:path>
              </a:pathLst>
            </a:custGeom>
            <a:solidFill>
              <a:srgbClr val="172B4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606729" y="6833442"/>
            <a:ext cx="5074541" cy="2424858"/>
            <a:chOff x="0" y="0"/>
            <a:chExt cx="2993618" cy="143049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93618" cy="1430494"/>
            </a:xfrm>
            <a:custGeom>
              <a:avLst/>
              <a:gdLst/>
              <a:ahLst/>
              <a:cxnLst/>
              <a:rect l="l" t="t" r="r" b="b"/>
              <a:pathLst>
                <a:path w="2993618" h="1430494">
                  <a:moveTo>
                    <a:pt x="2869158" y="1430494"/>
                  </a:moveTo>
                  <a:lnTo>
                    <a:pt x="124460" y="1430494"/>
                  </a:lnTo>
                  <a:cubicBezTo>
                    <a:pt x="55880" y="1430494"/>
                    <a:pt x="0" y="1374614"/>
                    <a:pt x="0" y="13060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306034"/>
                  </a:lnTo>
                  <a:cubicBezTo>
                    <a:pt x="2993618" y="1374614"/>
                    <a:pt x="2937739" y="1430494"/>
                    <a:pt x="2869158" y="1430494"/>
                  </a:cubicBezTo>
                  <a:close/>
                </a:path>
              </a:pathLst>
            </a:custGeom>
            <a:solidFill>
              <a:srgbClr val="172B4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184759" y="6833442"/>
            <a:ext cx="5074541" cy="2424858"/>
            <a:chOff x="0" y="0"/>
            <a:chExt cx="2993618" cy="143049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993618" cy="1430494"/>
            </a:xfrm>
            <a:custGeom>
              <a:avLst/>
              <a:gdLst/>
              <a:ahLst/>
              <a:cxnLst/>
              <a:rect l="l" t="t" r="r" b="b"/>
              <a:pathLst>
                <a:path w="2993618" h="1430494">
                  <a:moveTo>
                    <a:pt x="2869158" y="1430494"/>
                  </a:moveTo>
                  <a:lnTo>
                    <a:pt x="124460" y="1430494"/>
                  </a:lnTo>
                  <a:cubicBezTo>
                    <a:pt x="55880" y="1430494"/>
                    <a:pt x="0" y="1374614"/>
                    <a:pt x="0" y="130603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306034"/>
                  </a:lnTo>
                  <a:cubicBezTo>
                    <a:pt x="2993618" y="1374614"/>
                    <a:pt x="2937739" y="1430494"/>
                    <a:pt x="2869158" y="1430494"/>
                  </a:cubicBezTo>
                  <a:close/>
                </a:path>
              </a:pathLst>
            </a:custGeom>
            <a:solidFill>
              <a:srgbClr val="172B4E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348017" y="7695910"/>
            <a:ext cx="4477199" cy="1093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Telegraf"/>
              </a:rPr>
              <a:t>Understanding the thoughts, feelings, and </a:t>
            </a:r>
            <a:r>
              <a:rPr lang="en-GB" sz="2100" dirty="0">
                <a:solidFill>
                  <a:srgbClr val="FFFFFF"/>
                </a:solidFill>
                <a:latin typeface="Telegraf"/>
              </a:rPr>
              <a:t>behaviours</a:t>
            </a:r>
            <a:r>
              <a:rPr lang="en-US" sz="2100" dirty="0">
                <a:solidFill>
                  <a:srgbClr val="FFFFFF"/>
                </a:solidFill>
                <a:latin typeface="Telegraf"/>
              </a:rPr>
              <a:t> that influence sport and exercise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26047" y="7695910"/>
            <a:ext cx="4477199" cy="350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Telegraf"/>
              </a:rPr>
              <a:t>Understanding how the body works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04076" y="7695910"/>
            <a:ext cx="4477199" cy="721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40"/>
              </a:lnSpc>
            </a:pPr>
            <a:r>
              <a:rPr lang="en-US" sz="2100" dirty="0">
                <a:solidFill>
                  <a:srgbClr val="FFFFFF"/>
                </a:solidFill>
                <a:latin typeface="Telegraf"/>
              </a:rPr>
              <a:t>Understanding how the body moves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5367059"/>
            <a:ext cx="5074541" cy="2063843"/>
            <a:chOff x="0" y="0"/>
            <a:chExt cx="2993618" cy="121752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93618" cy="1217520"/>
            </a:xfrm>
            <a:custGeom>
              <a:avLst/>
              <a:gdLst/>
              <a:ahLst/>
              <a:cxnLst/>
              <a:rect l="l" t="t" r="r" b="b"/>
              <a:pathLst>
                <a:path w="2993618" h="1217520">
                  <a:moveTo>
                    <a:pt x="2869158" y="1217520"/>
                  </a:moveTo>
                  <a:lnTo>
                    <a:pt x="124460" y="1217520"/>
                  </a:lnTo>
                  <a:cubicBezTo>
                    <a:pt x="55880" y="1217520"/>
                    <a:pt x="0" y="1161640"/>
                    <a:pt x="0" y="10930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093060"/>
                  </a:lnTo>
                  <a:cubicBezTo>
                    <a:pt x="2993618" y="1161640"/>
                    <a:pt x="2937739" y="1217520"/>
                    <a:pt x="2869158" y="1217520"/>
                  </a:cubicBezTo>
                  <a:close/>
                </a:path>
              </a:pathLst>
            </a:custGeom>
            <a:solidFill>
              <a:srgbClr val="2BCD8A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6606729" y="5367059"/>
            <a:ext cx="5074541" cy="2063843"/>
            <a:chOff x="0" y="0"/>
            <a:chExt cx="2993618" cy="121752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993618" cy="1217520"/>
            </a:xfrm>
            <a:custGeom>
              <a:avLst/>
              <a:gdLst/>
              <a:ahLst/>
              <a:cxnLst/>
              <a:rect l="l" t="t" r="r" b="b"/>
              <a:pathLst>
                <a:path w="2993618" h="1217520">
                  <a:moveTo>
                    <a:pt x="2869158" y="1217520"/>
                  </a:moveTo>
                  <a:lnTo>
                    <a:pt x="124460" y="1217520"/>
                  </a:lnTo>
                  <a:cubicBezTo>
                    <a:pt x="55880" y="1217520"/>
                    <a:pt x="0" y="1161640"/>
                    <a:pt x="0" y="10930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093060"/>
                  </a:lnTo>
                  <a:cubicBezTo>
                    <a:pt x="2993618" y="1161640"/>
                    <a:pt x="2937739" y="1217520"/>
                    <a:pt x="2869158" y="1217520"/>
                  </a:cubicBezTo>
                  <a:close/>
                </a:path>
              </a:pathLst>
            </a:custGeom>
            <a:solidFill>
              <a:srgbClr val="2BCD8A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2184759" y="5367059"/>
            <a:ext cx="5074541" cy="2063843"/>
            <a:chOff x="0" y="0"/>
            <a:chExt cx="2993618" cy="121752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993618" cy="1217520"/>
            </a:xfrm>
            <a:custGeom>
              <a:avLst/>
              <a:gdLst/>
              <a:ahLst/>
              <a:cxnLst/>
              <a:rect l="l" t="t" r="r" b="b"/>
              <a:pathLst>
                <a:path w="2993618" h="1217520">
                  <a:moveTo>
                    <a:pt x="2869158" y="1217520"/>
                  </a:moveTo>
                  <a:lnTo>
                    <a:pt x="124460" y="1217520"/>
                  </a:lnTo>
                  <a:cubicBezTo>
                    <a:pt x="55880" y="1217520"/>
                    <a:pt x="0" y="1161640"/>
                    <a:pt x="0" y="10930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093060"/>
                  </a:lnTo>
                  <a:cubicBezTo>
                    <a:pt x="2993618" y="1161640"/>
                    <a:pt x="2937739" y="1217520"/>
                    <a:pt x="2869158" y="1217520"/>
                  </a:cubicBezTo>
                  <a:close/>
                </a:path>
              </a:pathLst>
            </a:custGeom>
            <a:solidFill>
              <a:srgbClr val="2BCD8A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48017" y="6293540"/>
            <a:ext cx="4060317" cy="805815"/>
            <a:chOff x="0" y="-38100"/>
            <a:chExt cx="5413756" cy="107442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38100"/>
              <a:ext cx="5413756" cy="530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2600" dirty="0">
                  <a:solidFill>
                    <a:srgbClr val="191919"/>
                  </a:solidFill>
                  <a:latin typeface="Telegraf Bold"/>
                </a:rPr>
                <a:t>Psychology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82600"/>
              <a:ext cx="5413756" cy="55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59"/>
                </a:lnSpc>
              </a:pPr>
              <a:endParaRPr lang="en-US" sz="2400" spc="48" dirty="0">
                <a:solidFill>
                  <a:srgbClr val="191919"/>
                </a:solidFill>
                <a:latin typeface="Telegraf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926047" y="6293540"/>
            <a:ext cx="4060317" cy="397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dirty="0">
                <a:solidFill>
                  <a:srgbClr val="191919"/>
                </a:solidFill>
                <a:latin typeface="Telegraf Bold"/>
              </a:rPr>
              <a:t>Physiology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504076" y="6293540"/>
            <a:ext cx="4060317" cy="397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120"/>
              </a:lnSpc>
            </a:pPr>
            <a:r>
              <a:rPr lang="en-US" sz="2600" dirty="0">
                <a:solidFill>
                  <a:srgbClr val="191919"/>
                </a:solidFill>
                <a:latin typeface="Telegraf Bold"/>
              </a:rPr>
              <a:t>Biomechanics</a:t>
            </a:r>
          </a:p>
        </p:txBody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14701383" y="-153933"/>
            <a:ext cx="3976943" cy="2812030"/>
          </a:xfrm>
          <a:prstGeom prst="rect">
            <a:avLst/>
          </a:prstGeom>
        </p:spPr>
      </p:pic>
      <p:pic>
        <p:nvPicPr>
          <p:cNvPr id="35" name="Picture 34" descr="Two people sitting in chairs in a room&#10;&#10;Description automatically generated with low confidence">
            <a:extLst>
              <a:ext uri="{FF2B5EF4-FFF2-40B4-BE49-F238E27FC236}">
                <a16:creationId xmlns:a16="http://schemas.microsoft.com/office/drawing/2014/main" id="{D988B6BC-5F97-A144-AE7C-810FBE80AD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25" b="6708"/>
          <a:stretch/>
        </p:blipFill>
        <p:spPr>
          <a:xfrm>
            <a:off x="1028129" y="3243884"/>
            <a:ext cx="5074541" cy="2854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7" name="Picture 36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1881CDF5-AF8C-6C41-B086-2BAFD6F5EF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5"/>
          <a:stretch/>
        </p:blipFill>
        <p:spPr>
          <a:xfrm>
            <a:off x="6626646" y="3243884"/>
            <a:ext cx="5076000" cy="2854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9" name="Picture 38" descr="A hand writing on a whiteboard&#10;&#10;Description automatically generated with medium confidence">
            <a:extLst>
              <a:ext uri="{FF2B5EF4-FFF2-40B4-BE49-F238E27FC236}">
                <a16:creationId xmlns:a16="http://schemas.microsoft.com/office/drawing/2014/main" id="{D7A77B03-55B9-6548-A386-B9C7A7B52B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65"/>
          <a:stretch/>
        </p:blipFill>
        <p:spPr>
          <a:xfrm>
            <a:off x="12163383" y="3243884"/>
            <a:ext cx="5076000" cy="28543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2" name="Audio 41">
            <a:hlinkClick r:id="" action="ppaction://media"/>
            <a:extLst>
              <a:ext uri="{FF2B5EF4-FFF2-40B4-BE49-F238E27FC236}">
                <a16:creationId xmlns:a16="http://schemas.microsoft.com/office/drawing/2014/main" id="{53521812-9120-F44D-8F52-B98F79964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156"/>
    </mc:Choice>
    <mc:Fallback>
      <p:transition spd="slow" advTm="220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C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545621" y="8287828"/>
            <a:ext cx="19566866" cy="2127292"/>
          </a:xfrm>
          <a:prstGeom prst="rect">
            <a:avLst/>
          </a:prstGeom>
          <a:solidFill>
            <a:srgbClr val="172B4E"/>
          </a:solidFill>
        </p:spPr>
      </p:sp>
      <p:grpSp>
        <p:nvGrpSpPr>
          <p:cNvPr id="3" name="Group 3"/>
          <p:cNvGrpSpPr/>
          <p:nvPr/>
        </p:nvGrpSpPr>
        <p:grpSpPr>
          <a:xfrm>
            <a:off x="-1321037" y="-1028700"/>
            <a:ext cx="12174084" cy="9316528"/>
            <a:chOff x="0" y="0"/>
            <a:chExt cx="2914308" cy="22302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14308" cy="2230248"/>
            </a:xfrm>
            <a:custGeom>
              <a:avLst/>
              <a:gdLst/>
              <a:ahLst/>
              <a:cxnLst/>
              <a:rect l="l" t="t" r="r" b="b"/>
              <a:pathLst>
                <a:path w="2914308" h="2230248">
                  <a:moveTo>
                    <a:pt x="2789848" y="2230248"/>
                  </a:moveTo>
                  <a:lnTo>
                    <a:pt x="124460" y="2230248"/>
                  </a:lnTo>
                  <a:cubicBezTo>
                    <a:pt x="55880" y="2230248"/>
                    <a:pt x="0" y="2174368"/>
                    <a:pt x="0" y="21057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9848" y="0"/>
                  </a:lnTo>
                  <a:cubicBezTo>
                    <a:pt x="2858428" y="0"/>
                    <a:pt x="2914308" y="55880"/>
                    <a:pt x="2914308" y="124460"/>
                  </a:cubicBezTo>
                  <a:lnTo>
                    <a:pt x="2914308" y="2105788"/>
                  </a:lnTo>
                  <a:cubicBezTo>
                    <a:pt x="2914308" y="2174368"/>
                    <a:pt x="2858428" y="2230248"/>
                    <a:pt x="2789848" y="2230248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243557" y="1929652"/>
            <a:ext cx="10455952" cy="7754831"/>
            <a:chOff x="0" y="0"/>
            <a:chExt cx="13716000" cy="10172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716000" cy="10172700"/>
            </a:xfrm>
            <a:custGeom>
              <a:avLst/>
              <a:gdLst/>
              <a:ahLst/>
              <a:cxnLst/>
              <a:rect l="l" t="t" r="r" b="b"/>
              <a:pathLst>
                <a:path w="13716000" h="10172700">
                  <a:moveTo>
                    <a:pt x="0" y="0"/>
                  </a:moveTo>
                  <a:lnTo>
                    <a:pt x="13716000" y="0"/>
                  </a:lnTo>
                  <a:lnTo>
                    <a:pt x="13716000" y="10172700"/>
                  </a:lnTo>
                  <a:lnTo>
                    <a:pt x="0" y="10172700"/>
                  </a:lnTo>
                  <a:close/>
                </a:path>
              </a:pathLst>
            </a:custGeom>
            <a:blipFill>
              <a:blip r:embed="rId4"/>
              <a:stretch>
                <a:fillRect t="-393" b="-393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393700" y="615950"/>
              <a:ext cx="12941300" cy="9107742"/>
            </a:xfrm>
            <a:custGeom>
              <a:avLst/>
              <a:gdLst/>
              <a:ahLst/>
              <a:cxnLst/>
              <a:rect l="l" t="t" r="r" b="b"/>
              <a:pathLst>
                <a:path w="12941300" h="9107742">
                  <a:moveTo>
                    <a:pt x="12815112" y="9107742"/>
                  </a:moveTo>
                  <a:lnTo>
                    <a:pt x="126187" y="9107742"/>
                  </a:lnTo>
                  <a:cubicBezTo>
                    <a:pt x="56502" y="9107742"/>
                    <a:pt x="0" y="9051252"/>
                    <a:pt x="0" y="8981555"/>
                  </a:cubicBezTo>
                  <a:lnTo>
                    <a:pt x="0" y="0"/>
                  </a:lnTo>
                  <a:lnTo>
                    <a:pt x="12941300" y="0"/>
                  </a:lnTo>
                  <a:lnTo>
                    <a:pt x="12941300" y="8981554"/>
                  </a:lnTo>
                  <a:cubicBezTo>
                    <a:pt x="12941300" y="9051239"/>
                    <a:pt x="12884810" y="9107742"/>
                    <a:pt x="12815112" y="9107742"/>
                  </a:cubicBezTo>
                  <a:close/>
                </a:path>
              </a:pathLst>
            </a:custGeom>
            <a:blipFill>
              <a:blip r:embed="rId5"/>
              <a:stretch>
                <a:fillRect l="275" t="6762" r="-5808" b="-676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05759" y="908518"/>
            <a:ext cx="6684614" cy="7712571"/>
            <a:chOff x="-30588" y="57151"/>
            <a:chExt cx="8912819" cy="10283427"/>
          </a:xfrm>
        </p:grpSpPr>
        <p:sp>
          <p:nvSpPr>
            <p:cNvPr id="9" name="TextBox 9"/>
            <p:cNvSpPr txBox="1"/>
            <p:nvPr/>
          </p:nvSpPr>
          <p:spPr>
            <a:xfrm>
              <a:off x="0" y="57151"/>
              <a:ext cx="8882231" cy="24794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0"/>
                </a:lnSpc>
              </a:pPr>
              <a:r>
                <a:rPr lang="en-US" sz="7200" dirty="0">
                  <a:solidFill>
                    <a:srgbClr val="191919"/>
                  </a:solidFill>
                  <a:latin typeface="Telegraf Bold Bold"/>
                </a:rPr>
                <a:t>Constituent sciences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-30588" y="2569595"/>
              <a:ext cx="8882231" cy="67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endParaRPr lang="en-US" sz="3400" dirty="0">
                <a:solidFill>
                  <a:srgbClr val="191919"/>
                </a:solidFill>
                <a:latin typeface="Telegraf Bold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3478956"/>
              <a:ext cx="8882231" cy="6861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Psychology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Physiology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Biomechanics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Sociologist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Public health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Exercise referral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Sleep science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Neuroscience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“Omics”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Nutrition</a:t>
              </a:r>
            </a:p>
            <a:p>
              <a:pPr marL="518160" lvl="1" indent="-259080">
                <a:lnSpc>
                  <a:spcPts val="3359"/>
                </a:lnSpc>
                <a:buFont typeface="Arial"/>
                <a:buChar char="•"/>
              </a:pPr>
              <a:r>
                <a:rPr lang="en-US" sz="2000" spc="48" dirty="0">
                  <a:solidFill>
                    <a:srgbClr val="191919"/>
                  </a:solidFill>
                  <a:latin typeface="Telegraf"/>
                </a:rPr>
                <a:t>Data analytics</a:t>
              </a: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 lang="en-US" sz="2100" dirty="0">
                <a:solidFill>
                  <a:srgbClr val="191919"/>
                </a:solidFill>
                <a:latin typeface="Telegraf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65380" y="9437410"/>
            <a:ext cx="5215177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80"/>
              </a:lnSpc>
              <a:spcBef>
                <a:spcPct val="0"/>
              </a:spcBef>
            </a:pPr>
            <a:r>
              <a:rPr lang="en-US" sz="1400" spc="140" dirty="0">
                <a:solidFill>
                  <a:srgbClr val="FFFFFF"/>
                </a:solidFill>
                <a:latin typeface="Telegraf Medium"/>
              </a:rPr>
              <a:t>WWW.CAREERS-IN-SPORT.CO.UK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30157" y="-459101"/>
            <a:ext cx="3976943" cy="281203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11475190-2A23-9146-9C9C-F475C073ED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639"/>
    </mc:Choice>
    <mc:Fallback>
      <p:transition spd="slow" advTm="228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5000"/>
          </a:blip>
          <a:srcRect l="19683" r="19683"/>
          <a:stretch>
            <a:fillRect/>
          </a:stretch>
        </p:blipFill>
        <p:spPr>
          <a:xfrm>
            <a:off x="0" y="-148999"/>
            <a:ext cx="9144000" cy="10584998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2BCD8A"/>
          </a:solidFill>
        </p:spPr>
      </p:sp>
      <p:grpSp>
        <p:nvGrpSpPr>
          <p:cNvPr id="4" name="Group 4"/>
          <p:cNvGrpSpPr/>
          <p:nvPr/>
        </p:nvGrpSpPr>
        <p:grpSpPr>
          <a:xfrm>
            <a:off x="2004922" y="2996250"/>
            <a:ext cx="5134156" cy="3865005"/>
            <a:chOff x="0" y="-47625"/>
            <a:chExt cx="6845541" cy="5153341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6845541" cy="67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dirty="0">
                  <a:solidFill>
                    <a:srgbClr val="FFFFFF"/>
                  </a:solidFill>
                  <a:latin typeface="Telegraf Bold"/>
                </a:rPr>
                <a:t>Sport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67970"/>
              <a:ext cx="6845541" cy="3937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Human performance focused</a:t>
              </a:r>
            </a:p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Health and well being of athletes</a:t>
              </a:r>
            </a:p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Private and public sector</a:t>
              </a:r>
            </a:p>
            <a:p>
              <a:pPr>
                <a:lnSpc>
                  <a:spcPts val="2940"/>
                </a:lnSpc>
              </a:pPr>
              <a:endParaRPr lang="en-US" sz="2100" spc="42" dirty="0">
                <a:solidFill>
                  <a:srgbClr val="FFFFFF"/>
                </a:solidFill>
                <a:latin typeface="Telegraf"/>
              </a:endParaRPr>
            </a:p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Example job:</a:t>
              </a:r>
            </a:p>
            <a:p>
              <a:pPr>
                <a:lnSpc>
                  <a:spcPts val="2940"/>
                </a:lnSpc>
              </a:pPr>
              <a:endParaRPr lang="en-US" sz="2100" spc="42" dirty="0">
                <a:solidFill>
                  <a:srgbClr val="FFFFFF"/>
                </a:solidFill>
                <a:latin typeface="Telegraf"/>
              </a:endParaRPr>
            </a:p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Physiologist to a professional cycling team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1173931" y="2996250"/>
            <a:ext cx="5134156" cy="3865005"/>
            <a:chOff x="0" y="-47625"/>
            <a:chExt cx="6845541" cy="5153341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6845541" cy="67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dirty="0">
                  <a:solidFill>
                    <a:srgbClr val="FFFFFF"/>
                  </a:solidFill>
                  <a:latin typeface="Telegraf Bold"/>
                </a:rPr>
                <a:t>Exercise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67970"/>
              <a:ext cx="6845541" cy="3937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Human health focused</a:t>
              </a:r>
            </a:p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Health and well being of general public</a:t>
              </a:r>
            </a:p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Public and private sector </a:t>
              </a:r>
            </a:p>
            <a:p>
              <a:pPr>
                <a:lnSpc>
                  <a:spcPts val="2940"/>
                </a:lnSpc>
              </a:pPr>
              <a:endParaRPr lang="en-US" sz="2100" spc="42" dirty="0">
                <a:solidFill>
                  <a:srgbClr val="FFFFFF"/>
                </a:solidFill>
                <a:latin typeface="Telegraf"/>
              </a:endParaRPr>
            </a:p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Example Job:</a:t>
              </a:r>
            </a:p>
            <a:p>
              <a:pPr>
                <a:lnSpc>
                  <a:spcPts val="2940"/>
                </a:lnSpc>
              </a:pPr>
              <a:endParaRPr lang="en-US" sz="2100" spc="42" dirty="0">
                <a:solidFill>
                  <a:srgbClr val="FFFFFF"/>
                </a:solidFill>
                <a:latin typeface="Telegraf"/>
              </a:endParaRPr>
            </a:p>
            <a:p>
              <a:pPr>
                <a:lnSpc>
                  <a:spcPts val="2940"/>
                </a:lnSpc>
              </a:pPr>
              <a:r>
                <a:rPr lang="en-US" sz="2100" spc="42" dirty="0">
                  <a:solidFill>
                    <a:srgbClr val="FFFFFF"/>
                  </a:solidFill>
                  <a:latin typeface="Telegraf"/>
                </a:rPr>
                <a:t>Cardiac rehabilitation specialist in a hospital or outpatient setting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65380" y="9437410"/>
            <a:ext cx="5215177" cy="23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80"/>
              </a:lnSpc>
              <a:spcBef>
                <a:spcPct val="0"/>
              </a:spcBef>
            </a:pPr>
            <a:r>
              <a:rPr lang="en-US" sz="1400" spc="140" dirty="0">
                <a:solidFill>
                  <a:srgbClr val="FFFFFF"/>
                </a:solidFill>
                <a:latin typeface="Telegraf Medium"/>
              </a:rPr>
              <a:t>WWW.CAREERS-IN-SPORT.CO.UK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-148999"/>
            <a:ext cx="3976943" cy="281203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6D9DB69-F85B-8441-A996-6BFF91528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438"/>
    </mc:Choice>
    <mc:Fallback>
      <p:transition spd="slow" advTm="281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87288" y="8374065"/>
            <a:ext cx="11210386" cy="204681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-2148879" y="-798196"/>
            <a:ext cx="16600115" cy="9337448"/>
            <a:chOff x="0" y="0"/>
            <a:chExt cx="1128903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6153" b="-6153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0323917" y="3793143"/>
            <a:ext cx="12174084" cy="7716364"/>
            <a:chOff x="-595389" y="-221873"/>
            <a:chExt cx="16232113" cy="10288485"/>
          </a:xfrm>
        </p:grpSpPr>
        <p:grpSp>
          <p:nvGrpSpPr>
            <p:cNvPr id="6" name="Group 6"/>
            <p:cNvGrpSpPr/>
            <p:nvPr/>
          </p:nvGrpSpPr>
          <p:grpSpPr>
            <a:xfrm>
              <a:off x="-595389" y="-221873"/>
              <a:ext cx="16232113" cy="10288485"/>
              <a:chOff x="-106896" y="-39835"/>
              <a:chExt cx="2914308" cy="184719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06896" y="-39835"/>
                <a:ext cx="2914308" cy="1847191"/>
              </a:xfrm>
              <a:custGeom>
                <a:avLst/>
                <a:gdLst/>
                <a:ahLst/>
                <a:cxnLst/>
                <a:rect l="l" t="t" r="r" b="b"/>
                <a:pathLst>
                  <a:path w="2914308" h="1847191">
                    <a:moveTo>
                      <a:pt x="2789848" y="1847191"/>
                    </a:moveTo>
                    <a:lnTo>
                      <a:pt x="124460" y="1847191"/>
                    </a:lnTo>
                    <a:cubicBezTo>
                      <a:pt x="55880" y="1847191"/>
                      <a:pt x="0" y="1791311"/>
                      <a:pt x="0" y="1722731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789848" y="0"/>
                    </a:lnTo>
                    <a:cubicBezTo>
                      <a:pt x="2858428" y="0"/>
                      <a:pt x="2914308" y="55880"/>
                      <a:pt x="2914308" y="124460"/>
                    </a:cubicBezTo>
                    <a:lnTo>
                      <a:pt x="2914308" y="1722731"/>
                    </a:lnTo>
                    <a:cubicBezTo>
                      <a:pt x="2914308" y="1791311"/>
                      <a:pt x="2858428" y="1847191"/>
                      <a:pt x="2789848" y="1847191"/>
                    </a:cubicBezTo>
                    <a:close/>
                  </a:path>
                </a:pathLst>
              </a:custGeom>
              <a:solidFill>
                <a:srgbClr val="2BCD8A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1106333" y="1074675"/>
              <a:ext cx="7637452" cy="24794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7200"/>
                </a:lnSpc>
              </a:pPr>
              <a:r>
                <a:rPr lang="en-US" sz="7200" dirty="0">
                  <a:solidFill>
                    <a:srgbClr val="191919"/>
                  </a:solidFill>
                  <a:latin typeface="Telegraf Bold Bold"/>
                </a:rPr>
                <a:t>A third space?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106333" y="3723061"/>
              <a:ext cx="7637452" cy="6792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dirty="0">
                  <a:solidFill>
                    <a:srgbClr val="191919"/>
                  </a:solidFill>
                  <a:latin typeface="Telegraf Bold"/>
                </a:rPr>
                <a:t>Business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06332" y="4922371"/>
              <a:ext cx="7637452" cy="34418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940"/>
                </a:lnSpc>
              </a:pPr>
              <a:r>
                <a:rPr lang="en-US" sz="2100" dirty="0">
                  <a:solidFill>
                    <a:srgbClr val="191919"/>
                  </a:solidFill>
                  <a:latin typeface="Telegraf"/>
                </a:rPr>
                <a:t>Use sport and exercise science skills to support elite performers in other sectors</a:t>
              </a:r>
            </a:p>
            <a:p>
              <a:pPr>
                <a:lnSpc>
                  <a:spcPts val="2940"/>
                </a:lnSpc>
              </a:pPr>
              <a:endParaRPr lang="en-US" sz="2100" dirty="0">
                <a:solidFill>
                  <a:srgbClr val="191919"/>
                </a:solidFill>
                <a:latin typeface="Telegraf"/>
              </a:endParaRPr>
            </a:p>
            <a:p>
              <a:pPr>
                <a:lnSpc>
                  <a:spcPts val="2940"/>
                </a:lnSpc>
              </a:pPr>
              <a:endParaRPr lang="en-US" sz="2100" dirty="0">
                <a:solidFill>
                  <a:srgbClr val="191919"/>
                </a:solidFill>
                <a:latin typeface="Telegraf"/>
              </a:endParaRPr>
            </a:p>
            <a:p>
              <a:pPr>
                <a:lnSpc>
                  <a:spcPts val="2940"/>
                </a:lnSpc>
              </a:pPr>
              <a:endParaRPr lang="en-US" sz="2100" dirty="0">
                <a:solidFill>
                  <a:srgbClr val="191919"/>
                </a:solidFill>
                <a:latin typeface="Telegraf"/>
              </a:endParaRPr>
            </a:p>
            <a:p>
              <a:pPr>
                <a:lnSpc>
                  <a:spcPts val="2940"/>
                </a:lnSpc>
              </a:pPr>
              <a:endParaRPr lang="en-US" sz="2100" dirty="0">
                <a:solidFill>
                  <a:srgbClr val="191919"/>
                </a:solidFill>
                <a:latin typeface="Telegraf"/>
              </a:endParaRPr>
            </a:p>
            <a:p>
              <a:pPr marL="0" lvl="1" indent="0" algn="l">
                <a:lnSpc>
                  <a:spcPts val="2940"/>
                </a:lnSpc>
                <a:spcBef>
                  <a:spcPct val="0"/>
                </a:spcBef>
              </a:pPr>
              <a:endParaRPr lang="en-US" sz="2100" dirty="0">
                <a:solidFill>
                  <a:srgbClr val="191919"/>
                </a:solidFill>
                <a:latin typeface="Telegraf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65380" y="9441220"/>
            <a:ext cx="5215177" cy="23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680"/>
              </a:lnSpc>
              <a:spcBef>
                <a:spcPct val="0"/>
              </a:spcBef>
            </a:pPr>
            <a:r>
              <a:rPr lang="en-US" sz="1400" spc="140" dirty="0">
                <a:solidFill>
                  <a:srgbClr val="191919"/>
                </a:solidFill>
                <a:latin typeface="Telegraf Medium"/>
              </a:rPr>
              <a:t>WWW.CAREERS-IN-SPORT.CO.UK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30157" y="-459101"/>
            <a:ext cx="3976943" cy="281203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F03FF99-032A-F446-9118-44511A58C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742"/>
    </mc:Choice>
    <mc:Fallback>
      <p:transition spd="slow" advTm="96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134" b="134"/>
          <a:stretch>
            <a:fillRect/>
          </a:stretch>
        </p:blipFill>
        <p:spPr>
          <a:xfrm>
            <a:off x="0" y="0"/>
            <a:ext cx="14162097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669606" y="2896114"/>
            <a:ext cx="8325472" cy="4494771"/>
            <a:chOff x="0" y="0"/>
            <a:chExt cx="1993003" cy="14990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3003" cy="1499035"/>
            </a:xfrm>
            <a:custGeom>
              <a:avLst/>
              <a:gdLst/>
              <a:ahLst/>
              <a:cxnLst/>
              <a:rect l="l" t="t" r="r" b="b"/>
              <a:pathLst>
                <a:path w="1993003" h="1499035">
                  <a:moveTo>
                    <a:pt x="1868543" y="1499035"/>
                  </a:moveTo>
                  <a:lnTo>
                    <a:pt x="124460" y="1499035"/>
                  </a:lnTo>
                  <a:cubicBezTo>
                    <a:pt x="55880" y="1499035"/>
                    <a:pt x="0" y="1443155"/>
                    <a:pt x="0" y="137457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68543" y="0"/>
                  </a:lnTo>
                  <a:cubicBezTo>
                    <a:pt x="1937123" y="0"/>
                    <a:pt x="1993003" y="55880"/>
                    <a:pt x="1993003" y="124460"/>
                  </a:cubicBezTo>
                  <a:lnTo>
                    <a:pt x="1993003" y="1374575"/>
                  </a:lnTo>
                  <a:cubicBezTo>
                    <a:pt x="1993003" y="1443155"/>
                    <a:pt x="1937123" y="1499035"/>
                    <a:pt x="1868543" y="1499035"/>
                  </a:cubicBezTo>
                  <a:close/>
                </a:path>
              </a:pathLst>
            </a:custGeom>
            <a:solidFill>
              <a:srgbClr val="2BCD8A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829800" y="3266012"/>
            <a:ext cx="7165278" cy="3460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59"/>
              </a:lnSpc>
            </a:pPr>
            <a:r>
              <a:rPr lang="en-US" sz="3600" b="1" spc="48" dirty="0">
                <a:solidFill>
                  <a:srgbClr val="191919"/>
                </a:solidFill>
                <a:latin typeface="Telegraf"/>
              </a:rPr>
              <a:t>Multi-disciplinary </a:t>
            </a:r>
          </a:p>
          <a:p>
            <a:pPr>
              <a:lnSpc>
                <a:spcPts val="3359"/>
              </a:lnSpc>
            </a:pPr>
            <a:endParaRPr lang="en-US" sz="2400" spc="48" dirty="0">
              <a:solidFill>
                <a:srgbClr val="191919"/>
              </a:solidFill>
              <a:latin typeface="Telegraf"/>
            </a:endParaRPr>
          </a:p>
          <a:p>
            <a:pPr>
              <a:lnSpc>
                <a:spcPts val="3359"/>
              </a:lnSpc>
            </a:pPr>
            <a:r>
              <a:rPr lang="en-US" sz="2400" spc="48" dirty="0">
                <a:solidFill>
                  <a:srgbClr val="191919"/>
                </a:solidFill>
                <a:latin typeface="Telegraf"/>
              </a:rPr>
              <a:t>Sport and Exercise science can provide a steppingstone for other professions. </a:t>
            </a:r>
          </a:p>
          <a:p>
            <a:pPr>
              <a:lnSpc>
                <a:spcPts val="3359"/>
              </a:lnSpc>
            </a:pPr>
            <a:endParaRPr lang="en-GB" sz="2400" spc="48" dirty="0">
              <a:solidFill>
                <a:srgbClr val="191919"/>
              </a:solidFill>
              <a:latin typeface="Telegraf"/>
            </a:endParaRPr>
          </a:p>
          <a:p>
            <a:pPr>
              <a:lnSpc>
                <a:spcPts val="3359"/>
              </a:lnSpc>
            </a:pPr>
            <a:r>
              <a:rPr lang="en-US" sz="2400" spc="48" dirty="0">
                <a:solidFill>
                  <a:srgbClr val="191919"/>
                </a:solidFill>
                <a:latin typeface="Telegraf"/>
              </a:rPr>
              <a:t>For example, sport scientists </a:t>
            </a:r>
            <a:r>
              <a:rPr lang="en-GB" sz="2400" spc="48" dirty="0">
                <a:solidFill>
                  <a:srgbClr val="191919"/>
                </a:solidFill>
                <a:latin typeface="Telegraf"/>
              </a:rPr>
              <a:t>specialise</a:t>
            </a:r>
            <a:r>
              <a:rPr lang="en-US" sz="2400" spc="48" dirty="0">
                <a:solidFill>
                  <a:srgbClr val="191919"/>
                </a:solidFill>
                <a:latin typeface="Telegraf"/>
              </a:rPr>
              <a:t> and become physiotherapists, sports doctors, military officers, or psychologists.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30157" y="-459101"/>
            <a:ext cx="3976943" cy="281203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6F58475-D0AA-B843-8954-5039823DD1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49"/>
    </mc:Choice>
    <mc:Fallback>
      <p:transition spd="slow" advTm="116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l="50044"/>
          <a:stretch>
            <a:fillRect/>
          </a:stretch>
        </p:blipFill>
        <p:spPr>
          <a:xfrm>
            <a:off x="0" y="-619383"/>
            <a:ext cx="9763512" cy="1098467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78689" y="6375473"/>
            <a:ext cx="8285089" cy="4339140"/>
            <a:chOff x="0" y="0"/>
            <a:chExt cx="11046785" cy="57855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046785" cy="5785520"/>
              <a:chOff x="0" y="0"/>
              <a:chExt cx="1983336" cy="103873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83336" cy="1038730"/>
              </a:xfrm>
              <a:custGeom>
                <a:avLst/>
                <a:gdLst/>
                <a:ahLst/>
                <a:cxnLst/>
                <a:rect l="l" t="t" r="r" b="b"/>
                <a:pathLst>
                  <a:path w="1983336" h="1038730">
                    <a:moveTo>
                      <a:pt x="1858876" y="1038730"/>
                    </a:moveTo>
                    <a:lnTo>
                      <a:pt x="124460" y="1038730"/>
                    </a:lnTo>
                    <a:cubicBezTo>
                      <a:pt x="55880" y="1038730"/>
                      <a:pt x="0" y="982850"/>
                      <a:pt x="0" y="91427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58876" y="0"/>
                    </a:lnTo>
                    <a:cubicBezTo>
                      <a:pt x="1927456" y="0"/>
                      <a:pt x="1983336" y="55880"/>
                      <a:pt x="1983336" y="124460"/>
                    </a:cubicBezTo>
                    <a:lnTo>
                      <a:pt x="1983336" y="914270"/>
                    </a:lnTo>
                    <a:cubicBezTo>
                      <a:pt x="1983336" y="982850"/>
                      <a:pt x="1927456" y="1038730"/>
                      <a:pt x="1858876" y="1038730"/>
                    </a:cubicBezTo>
                    <a:close/>
                  </a:path>
                </a:pathLst>
              </a:custGeom>
              <a:solidFill>
                <a:srgbClr val="2BCD8A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2543185" y="1171264"/>
              <a:ext cx="7434230" cy="17338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0000"/>
                </a:lnSpc>
              </a:pPr>
              <a:r>
                <a:rPr lang="en-US" sz="10000" dirty="0">
                  <a:solidFill>
                    <a:srgbClr val="191919"/>
                  </a:solidFill>
                  <a:latin typeface="Telegraf Bold Bold"/>
                </a:rPr>
                <a:t>Skills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543185" y="3815195"/>
              <a:ext cx="7756989" cy="307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8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51642" y="2164461"/>
            <a:ext cx="8083730" cy="8348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Teamwork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Leadership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Collaboration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Negotiation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Enthusiasm 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Attention to detail</a:t>
            </a:r>
          </a:p>
          <a:p>
            <a:pPr marL="722313" algn="just">
              <a:lnSpc>
                <a:spcPts val="3120"/>
              </a:lnSpc>
            </a:pPr>
            <a:r>
              <a:rPr lang="en-GB" sz="2600" dirty="0">
                <a:solidFill>
                  <a:srgbClr val="FFFFFF"/>
                </a:solidFill>
                <a:latin typeface="Telegraf Bold"/>
              </a:rPr>
              <a:t>Prioritisation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Working to deadlines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Analytics and problem solving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Critical thinking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Planning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Coordinating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Systems thinking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Dealing with pressure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Communication</a:t>
            </a: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Record keeping</a:t>
            </a:r>
          </a:p>
          <a:p>
            <a:pPr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730157" y="-459101"/>
            <a:ext cx="3976943" cy="281203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B8D49D8-7F28-5E45-8452-EB66564626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777"/>
    </mc:Choice>
    <mc:Fallback>
      <p:transition spd="slow" advTm="322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2B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50044"/>
          <a:stretch>
            <a:fillRect/>
          </a:stretch>
        </p:blipFill>
        <p:spPr>
          <a:xfrm>
            <a:off x="0" y="-619383"/>
            <a:ext cx="9763512" cy="10984679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878689" y="6375473"/>
            <a:ext cx="8285089" cy="4339140"/>
            <a:chOff x="0" y="0"/>
            <a:chExt cx="11046785" cy="5785520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1046785" cy="5785520"/>
              <a:chOff x="0" y="0"/>
              <a:chExt cx="1983336" cy="103873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983336" cy="1038730"/>
              </a:xfrm>
              <a:custGeom>
                <a:avLst/>
                <a:gdLst/>
                <a:ahLst/>
                <a:cxnLst/>
                <a:rect l="l" t="t" r="r" b="b"/>
                <a:pathLst>
                  <a:path w="1983336" h="1038730">
                    <a:moveTo>
                      <a:pt x="1858876" y="1038730"/>
                    </a:moveTo>
                    <a:lnTo>
                      <a:pt x="124460" y="1038730"/>
                    </a:lnTo>
                    <a:cubicBezTo>
                      <a:pt x="55880" y="1038730"/>
                      <a:pt x="0" y="982850"/>
                      <a:pt x="0" y="91427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58876" y="0"/>
                    </a:lnTo>
                    <a:cubicBezTo>
                      <a:pt x="1927456" y="0"/>
                      <a:pt x="1983336" y="55880"/>
                      <a:pt x="1983336" y="124460"/>
                    </a:cubicBezTo>
                    <a:lnTo>
                      <a:pt x="1983336" y="914270"/>
                    </a:lnTo>
                    <a:cubicBezTo>
                      <a:pt x="1983336" y="982850"/>
                      <a:pt x="1927456" y="1038730"/>
                      <a:pt x="1858876" y="1038730"/>
                    </a:cubicBezTo>
                    <a:close/>
                  </a:path>
                </a:pathLst>
              </a:custGeom>
              <a:solidFill>
                <a:srgbClr val="2BCD8A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2543185" y="1171264"/>
              <a:ext cx="8503600" cy="15803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10000"/>
                </a:lnSpc>
              </a:pPr>
              <a:r>
                <a:rPr lang="en-US" sz="6600" dirty="0">
                  <a:solidFill>
                    <a:srgbClr val="191919"/>
                  </a:solidFill>
                  <a:latin typeface="Telegraf Bold Bold"/>
                </a:rPr>
                <a:t>Qualifications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543185" y="3815195"/>
              <a:ext cx="7756989" cy="307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680"/>
                </a:lnSpc>
                <a:spcBef>
                  <a:spcPct val="0"/>
                </a:spcBef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951642" y="2164461"/>
            <a:ext cx="8083730" cy="5565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Undergraduate (BSc)</a:t>
            </a:r>
          </a:p>
          <a:p>
            <a:pPr marL="722313"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Masters (MSc, MRes)</a:t>
            </a:r>
          </a:p>
          <a:p>
            <a:pPr marL="722313"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Doctoral degree (PhD, DPhil), </a:t>
            </a:r>
          </a:p>
          <a:p>
            <a:pPr marL="722313"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Professional training </a:t>
            </a:r>
          </a:p>
          <a:p>
            <a:pPr marL="722313"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Professional accreditation</a:t>
            </a:r>
          </a:p>
          <a:p>
            <a:pPr marL="722313"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marL="722313" algn="just">
              <a:lnSpc>
                <a:spcPts val="3120"/>
              </a:lnSpc>
            </a:pPr>
            <a:r>
              <a:rPr lang="en-US" sz="2600" dirty="0">
                <a:solidFill>
                  <a:srgbClr val="FFFFFF"/>
                </a:solidFill>
                <a:latin typeface="Telegraf Bold"/>
              </a:rPr>
              <a:t>Continual professional development</a:t>
            </a:r>
          </a:p>
          <a:p>
            <a:pPr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  <a:p>
            <a:pPr algn="just">
              <a:lnSpc>
                <a:spcPts val="3120"/>
              </a:lnSpc>
            </a:pPr>
            <a:endParaRPr lang="en-US" sz="2600" dirty="0">
              <a:solidFill>
                <a:srgbClr val="FFFFFF"/>
              </a:solidFill>
              <a:latin typeface="Telegraf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730157" y="-459101"/>
            <a:ext cx="3976943" cy="281203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277A7F6-CB7D-684A-B019-2EB742395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22800" y="9321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7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612"/>
    </mc:Choice>
    <mc:Fallback>
      <p:transition spd="slow" advTm="1756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366</Words>
  <Application>Microsoft Macintosh PowerPoint</Application>
  <PresentationFormat>Custom</PresentationFormat>
  <Paragraphs>109</Paragraphs>
  <Slides>12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Telegraf Medium</vt:lpstr>
      <vt:lpstr>Telegraf Bold</vt:lpstr>
      <vt:lpstr>Calibri</vt:lpstr>
      <vt:lpstr>Arial</vt:lpstr>
      <vt:lpstr>Telegraf Bold Bold</vt:lpstr>
      <vt:lpstr>Telegraf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Careers In Sport template slides</dc:title>
  <cp:lastModifiedBy>Martin Ian Jones</cp:lastModifiedBy>
  <cp:revision>4</cp:revision>
  <dcterms:created xsi:type="dcterms:W3CDTF">2006-08-16T00:00:00Z</dcterms:created>
  <dcterms:modified xsi:type="dcterms:W3CDTF">2021-11-17T14:48:21Z</dcterms:modified>
  <dc:identifier>DAEgbI_Ar2E</dc:identifier>
</cp:coreProperties>
</file>